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8" r:id="rId4"/>
    <p:sldId id="278" r:id="rId5"/>
    <p:sldId id="258" r:id="rId6"/>
    <p:sldId id="261" r:id="rId7"/>
    <p:sldId id="259" r:id="rId8"/>
    <p:sldId id="290" r:id="rId9"/>
    <p:sldId id="291" r:id="rId10"/>
    <p:sldId id="285" r:id="rId11"/>
    <p:sldId id="283" r:id="rId12"/>
    <p:sldId id="284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  <a:srgbClr val="A80000"/>
    <a:srgbClr val="AC0000"/>
    <a:srgbClr val="5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40BCE-D0BC-4525-9826-04CBDF105379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5F0BC-2256-4766-A07B-5876E8CB0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9937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E2B11-3448-413D-BF7D-44B0805255CA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4CF92-1037-4E59-A910-9D30E84375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122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4CF92-1037-4E59-A910-9D30E843752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2783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277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14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91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130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793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165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494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56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86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809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375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rgbClr val="96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3BBC-E005-4642-974E-2F9C947FF756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167-BF0B-422C-BB2B-AD6A4F4B81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274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3.pn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12" Type="http://schemas.openxmlformats.org/officeDocument/2006/relationships/image" Target="../media/image1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722" y="1419225"/>
            <a:ext cx="7574353" cy="3179144"/>
          </a:xfrm>
          <a:prstGeom prst="rect">
            <a:avLst/>
          </a:prstGeom>
        </p:spPr>
      </p:pic>
      <p:sp>
        <p:nvSpPr>
          <p:cNvPr id="10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2009652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53863" y="6277768"/>
            <a:ext cx="1892578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50B96DE6-6303-416B-BD8A-A31A9F1686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79" y="946735"/>
            <a:ext cx="2015093" cy="93382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92F24221-7F89-429F-A2AF-75CAA4D472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02" y="830267"/>
            <a:ext cx="2794096" cy="116676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3FC2A6FD-E76C-4631-928B-0B2168003F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79" y="2514591"/>
            <a:ext cx="2600325" cy="108585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56F7F7A8-F065-478D-9FE9-F4704E4246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79" y="4036147"/>
            <a:ext cx="1964001" cy="1705110"/>
          </a:xfrm>
          <a:prstGeom prst="rect">
            <a:avLst/>
          </a:prstGeom>
        </p:spPr>
      </p:pic>
      <p:pic>
        <p:nvPicPr>
          <p:cNvPr id="20" name="Imagen 19" descr="Imagen que contiene objeto&#10;&#10;Descripción generada automáticamente">
            <a:extLst>
              <a:ext uri="{FF2B5EF4-FFF2-40B4-BE49-F238E27FC236}">
                <a16:creationId xmlns:a16="http://schemas.microsoft.com/office/drawing/2014/main" xmlns="" id="{BB92C77B-A54D-4C9F-BA36-E43FF534BD7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915" y="950495"/>
            <a:ext cx="3441527" cy="645287"/>
          </a:xfrm>
          <a:prstGeom prst="rect">
            <a:avLst/>
          </a:prstGeom>
        </p:spPr>
      </p:pic>
      <p:pic>
        <p:nvPicPr>
          <p:cNvPr id="22" name="Imagen 21" descr="Imagen que contiene imágenes prediseñadas&#10;&#10;Descripción generada automáticamente">
            <a:extLst>
              <a:ext uri="{FF2B5EF4-FFF2-40B4-BE49-F238E27FC236}">
                <a16:creationId xmlns:a16="http://schemas.microsoft.com/office/drawing/2014/main" xmlns="" id="{0FCBB34B-770A-4FEA-819D-65F7DF170B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025" y="2375392"/>
            <a:ext cx="2600325" cy="1085850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206893A1-51F9-42DA-82C2-A204CD6D64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871" y="2381805"/>
            <a:ext cx="2794098" cy="116676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xmlns="" id="{177C61A3-7566-45BC-865E-B55D0139EEF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186" y="4030064"/>
            <a:ext cx="1964001" cy="1705110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xmlns="" id="{C3F0CA7B-B09F-4774-A867-5A3359E2C5C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027" y="2321636"/>
            <a:ext cx="2770294" cy="115682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90487865-3EEF-478A-B284-5E2E4397373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xmlns="" id="{1804B1CE-C350-4AD9-B50B-42004EC20B73}"/>
              </a:ext>
            </a:extLst>
          </p:cNvPr>
          <p:cNvSpPr txBox="1">
            <a:spLocks/>
          </p:cNvSpPr>
          <p:nvPr/>
        </p:nvSpPr>
        <p:spPr>
          <a:xfrm>
            <a:off x="3411616" y="6309028"/>
            <a:ext cx="5377235" cy="326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000" dirty="0">
                <a:solidFill>
                  <a:schemeClr val="bg1"/>
                </a:solidFill>
              </a:rPr>
              <a:t>2.500.000 Pymes y autónomos en toda España</a:t>
            </a: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xmlns="" id="{A75D7A93-968F-47ED-8BAE-11F3CBBE579E}"/>
              </a:ext>
            </a:extLst>
          </p:cNvPr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BF5827F-3DC3-4DE4-8A81-7AE41D6AB1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133" y="4437718"/>
            <a:ext cx="3076548" cy="969169"/>
          </a:xfrm>
          <a:prstGeom prst="rect">
            <a:avLst/>
          </a:prstGeom>
        </p:spPr>
      </p:pic>
      <p:sp>
        <p:nvSpPr>
          <p:cNvPr id="23" name="Título 1">
            <a:extLst>
              <a:ext uri="{FF2B5EF4-FFF2-40B4-BE49-F238E27FC236}">
                <a16:creationId xmlns:a16="http://schemas.microsoft.com/office/drawing/2014/main" xmlns="" id="{42BA6746-B8DF-48EC-ABA1-3D3D82E70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059"/>
            <a:ext cx="9099884" cy="894953"/>
          </a:xfrm>
        </p:spPr>
        <p:txBody>
          <a:bodyPr/>
          <a:lstStyle/>
          <a:p>
            <a:pPr algn="ctr"/>
            <a:r>
              <a:rPr lang="es-ES" sz="36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ASOCIADOS</a:t>
            </a:r>
            <a:endParaRPr lang="es-ES" sz="3600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E99D52A-0D0E-4D46-879F-9698EE6D04E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321" y="4238508"/>
            <a:ext cx="2600000" cy="12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356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53863" y="6277768"/>
            <a:ext cx="1892578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  <p:pic>
        <p:nvPicPr>
          <p:cNvPr id="4" name="Imagen 3" descr="Imagen que contiene persona, grupo, pared, interior&#10;&#10;Descripción generada automáticamente">
            <a:extLst>
              <a:ext uri="{FF2B5EF4-FFF2-40B4-BE49-F238E27FC236}">
                <a16:creationId xmlns:a16="http://schemas.microsoft.com/office/drawing/2014/main" xmlns="" id="{2FAA3AAA-3057-407C-8FCD-3121EE5F2A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261" y="478931"/>
            <a:ext cx="7531477" cy="5655169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90487865-3EEF-478A-B284-5E2E439737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xmlns="" id="{A75D7A93-968F-47ED-8BAE-11F3CBBE579E}"/>
              </a:ext>
            </a:extLst>
          </p:cNvPr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529832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0">
              <a:schemeClr val="bg1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rgbClr val="96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050827" y="5782728"/>
            <a:ext cx="2722757" cy="1168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91 737 01 70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info@plataformapymes.org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www.plataformapymes.org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D618F216-6FD4-4E10-B57E-E26FCEF26A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141" y="2300520"/>
            <a:ext cx="5377236" cy="2256960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90487865-3EEF-478A-B284-5E2E439737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xmlns="" id="{1804B1CE-C350-4AD9-B50B-42004EC20B73}"/>
              </a:ext>
            </a:extLst>
          </p:cNvPr>
          <p:cNvSpPr txBox="1">
            <a:spLocks/>
          </p:cNvSpPr>
          <p:nvPr/>
        </p:nvSpPr>
        <p:spPr>
          <a:xfrm>
            <a:off x="3411616" y="5739063"/>
            <a:ext cx="5377235" cy="896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ES" sz="2000" dirty="0">
              <a:solidFill>
                <a:schemeClr val="bg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2CDFB264-22B7-4A89-9CF5-2040FDE4457A}"/>
              </a:ext>
            </a:extLst>
          </p:cNvPr>
          <p:cNvGraphicFramePr>
            <a:graphicFrameLocks noGrp="1"/>
          </p:cNvGraphicFramePr>
          <p:nvPr/>
        </p:nvGraphicFramePr>
        <p:xfrm>
          <a:off x="2808283" y="5534526"/>
          <a:ext cx="6757322" cy="872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857">
                  <a:extLst>
                    <a:ext uri="{9D8B030D-6E8A-4147-A177-3AD203B41FA5}">
                      <a16:colId xmlns:a16="http://schemas.microsoft.com/office/drawing/2014/main" xmlns="" val="2169353875"/>
                    </a:ext>
                  </a:extLst>
                </a:gridCol>
                <a:gridCol w="2639804">
                  <a:extLst>
                    <a:ext uri="{9D8B030D-6E8A-4147-A177-3AD203B41FA5}">
                      <a16:colId xmlns:a16="http://schemas.microsoft.com/office/drawing/2014/main" xmlns="" val="2322326877"/>
                    </a:ext>
                  </a:extLst>
                </a:gridCol>
                <a:gridCol w="710274">
                  <a:extLst>
                    <a:ext uri="{9D8B030D-6E8A-4147-A177-3AD203B41FA5}">
                      <a16:colId xmlns:a16="http://schemas.microsoft.com/office/drawing/2014/main" xmlns="" val="83047564"/>
                    </a:ext>
                  </a:extLst>
                </a:gridCol>
                <a:gridCol w="2668387">
                  <a:extLst>
                    <a:ext uri="{9D8B030D-6E8A-4147-A177-3AD203B41FA5}">
                      <a16:colId xmlns:a16="http://schemas.microsoft.com/office/drawing/2014/main" xmlns="" val="1937534892"/>
                    </a:ext>
                  </a:extLst>
                </a:gridCol>
              </a:tblGrid>
              <a:tr h="350229">
                <a:tc>
                  <a:txBody>
                    <a:bodyPr/>
                    <a:lstStyle/>
                    <a:p>
                      <a:pPr algn="r"/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 @</a:t>
                      </a:r>
                      <a:r>
                        <a:rPr lang="es-ES" dirty="0" err="1"/>
                        <a:t>PlataformaPymesEuro</a:t>
                      </a:r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@</a:t>
                      </a:r>
                      <a:r>
                        <a:rPr lang="es-ES" dirty="0" err="1"/>
                        <a:t>PlataformaPyme</a:t>
                      </a:r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65277244"/>
                  </a:ext>
                </a:extLst>
              </a:tr>
              <a:tr h="50663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Plataforma Pymes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plataformapymeseuro</a:t>
                      </a:r>
                      <a:endParaRPr lang="es-E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709568"/>
                  </a:ext>
                </a:extLst>
              </a:tr>
            </a:tbl>
          </a:graphicData>
        </a:graphic>
      </p:graphicFrame>
      <p:pic>
        <p:nvPicPr>
          <p:cNvPr id="30" name="Imagen 29" descr="Imagen que contiene objeto, kit de primeros auxilios&#10;&#10;Descripción generada automáticamente">
            <a:extLst>
              <a:ext uri="{FF2B5EF4-FFF2-40B4-BE49-F238E27FC236}">
                <a16:creationId xmlns:a16="http://schemas.microsoft.com/office/drawing/2014/main" xmlns="" id="{497DB103-BFC6-468C-9478-9C2ABE7C0D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832" y="5355517"/>
            <a:ext cx="702498" cy="702498"/>
          </a:xfrm>
          <a:prstGeom prst="rect">
            <a:avLst/>
          </a:prstGeom>
        </p:spPr>
      </p:pic>
      <p:pic>
        <p:nvPicPr>
          <p:cNvPr id="32" name="Imagen 31" descr="Imagen que contiene hacha&#10;&#10;Descripción generada automáticamente">
            <a:extLst>
              <a:ext uri="{FF2B5EF4-FFF2-40B4-BE49-F238E27FC236}">
                <a16:creationId xmlns:a16="http://schemas.microsoft.com/office/drawing/2014/main" xmlns="" id="{85EA1C52-CDF7-4AC2-9B49-0D2E454AD0A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374" y="5658887"/>
            <a:ext cx="330687" cy="269102"/>
          </a:xfrm>
          <a:prstGeom prst="rect">
            <a:avLst/>
          </a:prstGeom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xmlns="" id="{6F4DC1FA-F2C9-4089-B399-A70DCD22F9D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312" y="5726789"/>
            <a:ext cx="1090328" cy="778806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xmlns="" id="{9B4B0093-C61A-4380-ADE0-96529C7BC3D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791" y="5701227"/>
            <a:ext cx="702498" cy="70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641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46667"/>
            <a:ext cx="10515600" cy="5330296"/>
          </a:xfrm>
        </p:spPr>
        <p:txBody>
          <a:bodyPr/>
          <a:lstStyle/>
          <a:p>
            <a:pPr marL="0" indent="0" algn="ctr">
              <a:buNone/>
            </a:pPr>
            <a:endParaRPr lang="es-ES" sz="3000" dirty="0"/>
          </a:p>
          <a:p>
            <a:pPr marL="0" indent="0" algn="ctr">
              <a:buNone/>
            </a:pPr>
            <a:endParaRPr lang="es-E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endParaRPr lang="es-E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r>
              <a:rPr lang="es-ES" sz="3000" dirty="0">
                <a:latin typeface="Helvetica" panose="020B0604020202020204" pitchFamily="34" charset="0"/>
                <a:cs typeface="Helvetica" panose="020B0604020202020204" pitchFamily="34" charset="0"/>
              </a:rPr>
              <a:t>La </a:t>
            </a:r>
            <a:r>
              <a:rPr lang="es-ES" sz="3000" b="1" dirty="0">
                <a:solidFill>
                  <a:srgbClr val="AC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Plataforma PYMES</a:t>
            </a:r>
            <a:r>
              <a:rPr lang="es-ES" sz="3000" dirty="0">
                <a:latin typeface="Helvetica" panose="020B0604020202020204" pitchFamily="34" charset="0"/>
                <a:cs typeface="Helvetica" panose="020B0604020202020204" pitchFamily="34" charset="0"/>
              </a:rPr>
              <a:t> nace como un espacio de participación, reflexión, análisis y propuestas.</a:t>
            </a:r>
          </a:p>
          <a:p>
            <a:pPr marL="0" indent="0" algn="ctr">
              <a:buNone/>
            </a:pPr>
            <a:r>
              <a:rPr lang="es-ES" sz="3000" dirty="0">
                <a:latin typeface="Helvetica" panose="020B0604020202020204" pitchFamily="34" charset="0"/>
                <a:cs typeface="Helvetica" panose="020B0604020202020204" pitchFamily="34" charset="0"/>
              </a:rPr>
              <a:t>Formada por asociaciones, federaciones empresariales y de pymes, empresarios y directivos a título personal.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843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/>
          <a:lstStyle/>
          <a:p>
            <a:pPr marL="0" indent="0">
              <a:buNone/>
            </a:pP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r>
              <a:rPr lang="es-ES" sz="3000" dirty="0">
                <a:latin typeface="Helvetica" panose="020B0604020202020204" pitchFamily="34" charset="0"/>
                <a:cs typeface="Helvetica" panose="020B0604020202020204" pitchFamily="34" charset="0"/>
              </a:rPr>
              <a:t>La </a:t>
            </a:r>
            <a:r>
              <a:rPr lang="es-ES" sz="3000" b="1" dirty="0">
                <a:solidFill>
                  <a:srgbClr val="AC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Plataforma PYMES</a:t>
            </a:r>
            <a:r>
              <a:rPr lang="es-ES" sz="3000" dirty="0">
                <a:latin typeface="Helvetica" panose="020B0604020202020204" pitchFamily="34" charset="0"/>
                <a:cs typeface="Helvetica" panose="020B0604020202020204" pitchFamily="34" charset="0"/>
              </a:rPr>
              <a:t> es una entidad privada independiente que surge de la necesidad de impulsar a un tejido productivo esencial para el desarrollo y el bienestar, a través de un </a:t>
            </a:r>
            <a:r>
              <a:rPr lang="es-ES" sz="3000" b="1" dirty="0">
                <a:solidFill>
                  <a:srgbClr val="AC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Capitalismo Inclusivo</a:t>
            </a:r>
            <a:r>
              <a:rPr lang="es-ES" sz="30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r>
              <a:rPr lang="es-ES" dirty="0"/>
              <a:t> </a:t>
            </a:r>
          </a:p>
          <a:p>
            <a:endParaRPr lang="es-ES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898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CAPITALISMO INCLUSIVO</a:t>
            </a:r>
            <a:endParaRPr lang="es-ES" sz="3600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/>
          </a:bodyPr>
          <a:lstStyle/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En contraposición al capitalismo neoclásico -financiero, clientelar, rentista y extractivo- y al anticapitalismo ideológico.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Basado en una economía de mercado social, en la igualdad de oportunidades y competencia entre empresas.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Equitativo basado en un crecimiento sostenible con igualdad de oportunidades para todas las empresas.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Donde la esencia del sistema privado de empresas, la competencia, que </a:t>
            </a:r>
            <a:r>
              <a:rPr lang="es-ES_tradnl" dirty="0">
                <a:latin typeface="Helvetica" panose="020B0604020202020204" pitchFamily="34" charset="0"/>
                <a:cs typeface="Helvetica" panose="020B0604020202020204" pitchFamily="34" charset="0"/>
              </a:rPr>
              <a:t>garantiza el libre mercado y la igualdad de oportunidades entre empresas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129281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OBJETIVOS</a:t>
            </a:r>
            <a:endParaRPr lang="es-ES" sz="3600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/>
          </a:bodyPr>
          <a:lstStyle/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Defender los intereses y valores de PYMES y autónomos.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Promover un Capitalismo Inclusivo.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Combatir los oligopolios de rentas excesivas y las prácticas restrictivas de la competencia.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Mejorar el acceso y la participación de las PYMES en la contratación pública.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Procurar la simplificación administrativa.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343572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OBJETIVOS</a:t>
            </a:r>
            <a:endParaRPr lang="es-ES" sz="3600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/>
          </a:bodyPr>
          <a:lstStyle/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Ser el verdadero referente de la defensa real de las PYMES y los autónomos.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Contribuir al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dialogo,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a la reflexión de la vital importancia de las PYMES para la Economía y la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Sociedad y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al desarrollo de una normativa más justa y equilibrada.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Ser fuente de formación, información y asesoramiento sobre los derechos y obligaciones que se derivan de la condición de PYME o Autónomo.</a:t>
            </a:r>
          </a:p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990929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VALORES</a:t>
            </a:r>
            <a:endParaRPr lang="es-ES" sz="3600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03170"/>
          </a:xfrm>
        </p:spPr>
        <p:txBody>
          <a:bodyPr/>
          <a:lstStyle/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Liderazgo. Defensa a ultranza de PYMES y autónomos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Colaboración. Entre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las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PYMES y sus representantes.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Integridad. Ética y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sostenibilidad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como pilar de un desarrollo empresarial sólido.</a:t>
            </a:r>
          </a:p>
          <a:p>
            <a:pPr fontAlgn="base"/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Independencia. Autonomía política y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económica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1219491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0D1F62-3332-4EBA-A21C-5D75E8768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ACTIVIDADES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F70FB38-9871-4B49-B202-3BD8C6366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Analizar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problemas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y proponer soluciones. </a:t>
            </a:r>
          </a:p>
          <a:p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Realizar campañas de información y movilización, actuando así como un polo crítico </a:t>
            </a:r>
          </a:p>
          <a:p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Crear grupos y comisiones de estudio, trabajo e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investigación,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para la elaboración de informes, publicaciones, artículos</a:t>
            </a:r>
          </a:p>
          <a:p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Canalizar las reivindicaciones colectivas e individuales de los miembros de la Asociación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5B1BB32C-DEE1-40F7-8572-65CC76EC3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3F3FA5EC-7EF4-4714-BFB0-FE5B53A17DB7}"/>
              </a:ext>
            </a:extLst>
          </p:cNvPr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347294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ACBBFE-A0C6-4195-BD50-ECABF5E18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 smtClean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ALGUNOS POSICIONAMIENTOS Y ANALISIS</a:t>
            </a:r>
            <a:endParaRPr lang="es-ES" sz="3600" b="1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7523C6D-F106-4D50-A3C7-7522491BF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Competencia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en el mercado de alquiler de viviendas de uso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turístico.</a:t>
            </a: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RD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de Medidas Urgentes para el Impulso de la Competitividad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Económica.</a:t>
            </a: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Ley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Reguladora de Contratos de Crédito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Inmobiliario.</a:t>
            </a: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Aportaciones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en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la audiencia publica del proyecto de RD por el que se fija el SMI para 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2019.</a:t>
            </a: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Proyecto 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</a:rPr>
              <a:t>de RD de creación de Autoridad </a:t>
            </a:r>
            <a:r>
              <a:rPr lang="es-E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Macroprudencial</a:t>
            </a:r>
            <a:endParaRPr lang="es-E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…</a:t>
            </a: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E31333D-5445-4A98-8D0A-E7915F776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20" y="6028795"/>
            <a:ext cx="2486025" cy="676275"/>
          </a:xfrm>
          <a:prstGeom prst="rect">
            <a:avLst/>
          </a:prstGeom>
        </p:spPr>
      </p:pic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09542C0D-3527-42A0-A9D5-E58CAF6FEACB}"/>
              </a:ext>
            </a:extLst>
          </p:cNvPr>
          <p:cNvSpPr txBox="1">
            <a:spLocks/>
          </p:cNvSpPr>
          <p:nvPr/>
        </p:nvSpPr>
        <p:spPr>
          <a:xfrm>
            <a:off x="1230841" y="6277768"/>
            <a:ext cx="10515600" cy="326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ES" sz="1400" dirty="0">
                <a:solidFill>
                  <a:schemeClr val="bg1"/>
                </a:solidFill>
              </a:rPr>
              <a:t>plataformapymes.org</a:t>
            </a:r>
          </a:p>
        </p:txBody>
      </p:sp>
    </p:spTree>
    <p:extLst>
      <p:ext uri="{BB962C8B-B14F-4D97-AF65-F5344CB8AC3E}">
        <p14:creationId xmlns:p14="http://schemas.microsoft.com/office/powerpoint/2010/main" val="1039092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oj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</TotalTime>
  <Words>391</Words>
  <Application>Microsoft Office PowerPoint</Application>
  <PresentationFormat>Panorámica</PresentationFormat>
  <Paragraphs>69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Office Theme</vt:lpstr>
      <vt:lpstr>Presentación de PowerPoint</vt:lpstr>
      <vt:lpstr>Presentación de PowerPoint</vt:lpstr>
      <vt:lpstr>Presentación de PowerPoint</vt:lpstr>
      <vt:lpstr>CAPITALISMO INCLUSIVO</vt:lpstr>
      <vt:lpstr>OBJETIVOS</vt:lpstr>
      <vt:lpstr>OBJETIVOS</vt:lpstr>
      <vt:lpstr>VALORES</vt:lpstr>
      <vt:lpstr>ACTIVIDADES</vt:lpstr>
      <vt:lpstr>ALGUNOS POSICIONAMIENTOS Y ANALISIS</vt:lpstr>
      <vt:lpstr>ASOCIADOS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Josema</dc:creator>
  <cp:lastModifiedBy>Josema</cp:lastModifiedBy>
  <cp:revision>90</cp:revision>
  <dcterms:created xsi:type="dcterms:W3CDTF">2019-05-28T16:58:03Z</dcterms:created>
  <dcterms:modified xsi:type="dcterms:W3CDTF">2019-07-02T10:54:59Z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